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handoutMasterIdLst>
    <p:handoutMasterId r:id="rId20"/>
  </p:handoutMasterIdLst>
  <p:sldIdLst>
    <p:sldId id="256" r:id="rId2"/>
    <p:sldId id="258" r:id="rId3"/>
    <p:sldId id="273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07760-3015-4D84-9A25-128C73475AA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47911-F381-4F98-8750-18825C2D2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93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CF1A1B0-862D-4909-A7DB-D8ADA062DFCA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6144-9CB7-4E3A-B87E-A382F9BE05EF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D55F-46AB-4791-9172-4FA8DD3A6A9C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6881-8A08-449C-8D73-E5F201F814C1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5A5E-0C07-4E93-A112-D37B4D166B30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1C5-DC57-4358-A1EA-30C08AF6E3C5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1DBA-DE60-4731-B773-47AAA185C143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A628-C83B-4C66-83F4-1711CE3738FD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D73-9400-43CA-A37F-F9B7D00DE14C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7711-B905-4633-B4D7-6F3A49A2E7D9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9C235CF-BDA2-4E7E-8BBD-350479985E74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52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935597"/>
            <a:ext cx="9418320" cy="4041648"/>
          </a:xfrm>
        </p:spPr>
        <p:txBody>
          <a:bodyPr>
            <a:normAutofit/>
          </a:bodyPr>
          <a:lstStyle/>
          <a:p>
            <a:r>
              <a:rPr lang="en-US" sz="9600" b="1" dirty="0" smtClean="0"/>
              <a:t>Physical Geography of Russia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6918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35082"/>
            <a:ext cx="9692640" cy="953567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Central Siberian Plateau</a:t>
            </a:r>
            <a:endParaRPr lang="en-U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981" y="1088649"/>
            <a:ext cx="9426963" cy="552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24691"/>
            <a:ext cx="9692640" cy="1005522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Central Siberian Plateau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444336"/>
            <a:ext cx="8595360" cy="4735801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-Located between the </a:t>
            </a:r>
            <a:r>
              <a:rPr lang="en-US" sz="4000" b="1" dirty="0" err="1" smtClean="0"/>
              <a:t>Yenisey</a:t>
            </a:r>
            <a:r>
              <a:rPr lang="en-US" sz="4000" b="1" dirty="0" smtClean="0"/>
              <a:t> River and Lena River</a:t>
            </a:r>
          </a:p>
          <a:p>
            <a:pPr marL="0" indent="0">
              <a:buNone/>
            </a:pPr>
            <a:r>
              <a:rPr lang="en-US" sz="4000" b="1" dirty="0" smtClean="0"/>
              <a:t>-Contains plateaus with average heights of 1,000 to 2,000 feet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369" y="3934451"/>
            <a:ext cx="3391572" cy="2706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141" y="1330363"/>
            <a:ext cx="2469800" cy="2403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6754" y="4946754"/>
            <a:ext cx="3222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Siberian cats!!!!!!!1!!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98253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35081"/>
            <a:ext cx="9692640" cy="974349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Central Siberian Plateau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541" y="1353587"/>
            <a:ext cx="8297691" cy="508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55864"/>
            <a:ext cx="9692640" cy="1005522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Russian Far East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04" y="1371600"/>
            <a:ext cx="9480204" cy="51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35081"/>
            <a:ext cx="9692640" cy="1171777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Russian Far East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444336"/>
            <a:ext cx="859536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-Located east of the Lena River</a:t>
            </a:r>
          </a:p>
          <a:p>
            <a:pPr marL="0" indent="0">
              <a:buNone/>
            </a:pPr>
            <a:r>
              <a:rPr lang="en-US" sz="4400" b="1" dirty="0" smtClean="0"/>
              <a:t>-This region contains volcanoes, both active and inactive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7811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35081"/>
            <a:ext cx="9692640" cy="1130213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Additional Regions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340427"/>
            <a:ext cx="9575846" cy="52785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/>
              <a:t>-</a:t>
            </a:r>
            <a:r>
              <a:rPr lang="en-US" sz="4000" b="1" u="sng" dirty="0" smtClean="0"/>
              <a:t>Transcaucasia</a:t>
            </a:r>
            <a:r>
              <a:rPr lang="en-US" sz="4000" b="1" dirty="0" smtClean="0"/>
              <a:t>: a regions that consists of the countries of Armenia, Azerbaijan, and Georgia</a:t>
            </a:r>
          </a:p>
          <a:p>
            <a:pPr marL="0" indent="0">
              <a:buNone/>
            </a:pPr>
            <a:r>
              <a:rPr lang="en-US" sz="4000" b="1" dirty="0" smtClean="0"/>
              <a:t>-</a:t>
            </a:r>
            <a:r>
              <a:rPr lang="en-US" sz="4000" b="1" u="sng" dirty="0" smtClean="0"/>
              <a:t>Central Asia</a:t>
            </a:r>
            <a:r>
              <a:rPr lang="en-US" sz="4000" b="1" dirty="0" smtClean="0"/>
              <a:t>: region that includes the countries of Kazakhstan, Kyrgyzstan, </a:t>
            </a:r>
            <a:r>
              <a:rPr lang="en-US" sz="4000" b="1" dirty="0" err="1" smtClean="0"/>
              <a:t>Tajikstan</a:t>
            </a:r>
            <a:r>
              <a:rPr lang="en-US" sz="4000" b="1" dirty="0" smtClean="0"/>
              <a:t>, Turkmenistan, and Uzbekistan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2937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24690"/>
            <a:ext cx="9692640" cy="766531"/>
          </a:xfrm>
        </p:spPr>
        <p:txBody>
          <a:bodyPr>
            <a:normAutofit/>
          </a:bodyPr>
          <a:lstStyle/>
          <a:p>
            <a:r>
              <a:rPr lang="en-US" sz="4200" b="1" dirty="0" smtClean="0"/>
              <a:t>Lakes of Russia and the Republics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745" y="1078258"/>
            <a:ext cx="8595360" cy="5301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/>
              <a:t>-Two of the largest lakes in the region are the Caspian Sea and the Aral Sea</a:t>
            </a:r>
          </a:p>
          <a:p>
            <a:pPr marL="0" indent="0">
              <a:buNone/>
            </a:pPr>
            <a:r>
              <a:rPr lang="en-US" sz="3000" b="1" dirty="0" smtClean="0"/>
              <a:t>-Both are actually saltwater lakes</a:t>
            </a:r>
          </a:p>
          <a:p>
            <a:pPr marL="0" indent="0">
              <a:buNone/>
            </a:pPr>
            <a:r>
              <a:rPr lang="en-US" sz="3000" b="1" dirty="0" smtClean="0"/>
              <a:t>-Since the 1960s, the Aral Sea has lost 80% of its water volume due to irrigation projects</a:t>
            </a:r>
          </a:p>
          <a:p>
            <a:pPr marL="0" indent="0">
              <a:buNone/>
            </a:pPr>
            <a:r>
              <a:rPr lang="en-US" sz="3000" b="1" dirty="0" smtClean="0"/>
              <a:t>-Lake Baikal in Russia is the deepest lake in the world</a:t>
            </a:r>
          </a:p>
          <a:p>
            <a:pPr marL="0" indent="0">
              <a:buNone/>
            </a:pPr>
            <a:r>
              <a:rPr lang="en-US" sz="3000" b="1" dirty="0"/>
              <a:t>	</a:t>
            </a:r>
            <a:r>
              <a:rPr lang="en-US" sz="3000" b="1" dirty="0" smtClean="0"/>
              <a:t>-Runs 400 miles north to south</a:t>
            </a:r>
          </a:p>
          <a:p>
            <a:pPr marL="0" indent="0">
              <a:buNone/>
            </a:pPr>
            <a:r>
              <a:rPr lang="en-US" sz="3000" b="1" dirty="0"/>
              <a:t>	</a:t>
            </a:r>
            <a:r>
              <a:rPr lang="en-US" sz="3000" b="1" dirty="0" smtClean="0"/>
              <a:t>-Holds 20% of the world’s fresh water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7202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5" y="259592"/>
            <a:ext cx="10740979" cy="63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45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467590"/>
            <a:ext cx="9692640" cy="880831"/>
          </a:xfrm>
        </p:spPr>
        <p:txBody>
          <a:bodyPr>
            <a:noAutofit/>
          </a:bodyPr>
          <a:lstStyle/>
          <a:p>
            <a:r>
              <a:rPr lang="en-US" b="1" dirty="0" smtClean="0"/>
              <a:t>Natural Resources of Russia and the Republics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558637"/>
            <a:ext cx="8595360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-This area contains reserves of coal and natural gas as well as deposits of iron ore</a:t>
            </a:r>
          </a:p>
          <a:p>
            <a:pPr marL="0" indent="0">
              <a:buNone/>
            </a:pPr>
            <a:r>
              <a:rPr lang="en-US" sz="3200" b="1" dirty="0" smtClean="0"/>
              <a:t>-Russia’s forests contain one-fifth of the world’s lumber</a:t>
            </a:r>
          </a:p>
          <a:p>
            <a:pPr marL="0" indent="0">
              <a:buNone/>
            </a:pPr>
            <a:r>
              <a:rPr lang="en-US" sz="3200" b="1" dirty="0" smtClean="0"/>
              <a:t>-Many resources are located in </a:t>
            </a:r>
            <a:r>
              <a:rPr lang="en-US" sz="3200" b="1" u="sng" dirty="0" smtClean="0"/>
              <a:t>Siberia</a:t>
            </a:r>
            <a:r>
              <a:rPr lang="en-US" sz="3200" b="1" dirty="0" smtClean="0"/>
              <a:t>, an arctic/subarctic region of Russia</a:t>
            </a:r>
          </a:p>
          <a:p>
            <a:pPr marL="0" indent="0">
              <a:buNone/>
            </a:pPr>
            <a:r>
              <a:rPr lang="en-US" sz="3200" b="1" dirty="0" smtClean="0"/>
              <a:t>-Conditions in this region make it extremely difficult to extract resources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361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80962"/>
            <a:ext cx="1090612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73" y="386836"/>
            <a:ext cx="9388698" cy="617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5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322118"/>
            <a:ext cx="8595360" cy="62345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b="1" dirty="0" smtClean="0"/>
              <a:t>-The land area of Russia and the Republics covers three times the land area of the United States</a:t>
            </a:r>
          </a:p>
          <a:p>
            <a:pPr marL="0" indent="0">
              <a:buNone/>
            </a:pPr>
            <a:r>
              <a:rPr lang="en-US" sz="4300" b="1" dirty="0" smtClean="0"/>
              <a:t>-This area contains four regions:</a:t>
            </a:r>
          </a:p>
          <a:p>
            <a:pPr marL="0" indent="0">
              <a:buNone/>
            </a:pPr>
            <a:r>
              <a:rPr lang="en-US" sz="4300" b="1" dirty="0"/>
              <a:t>	</a:t>
            </a:r>
            <a:r>
              <a:rPr lang="en-US" sz="4300" b="1" dirty="0" smtClean="0"/>
              <a:t>-Northern European Plain</a:t>
            </a:r>
          </a:p>
          <a:p>
            <a:pPr marL="0" indent="0">
              <a:buNone/>
            </a:pPr>
            <a:r>
              <a:rPr lang="en-US" sz="4300" b="1" dirty="0"/>
              <a:t>	</a:t>
            </a:r>
            <a:r>
              <a:rPr lang="en-US" sz="4300" b="1" dirty="0" smtClean="0"/>
              <a:t>-West Siberian Plain</a:t>
            </a:r>
          </a:p>
          <a:p>
            <a:pPr marL="0" indent="0">
              <a:buNone/>
            </a:pPr>
            <a:r>
              <a:rPr lang="en-US" sz="4300" b="1" dirty="0"/>
              <a:t>	</a:t>
            </a:r>
            <a:r>
              <a:rPr lang="en-US" sz="4300" b="1" dirty="0" smtClean="0"/>
              <a:t>-Central Siberian Plateau</a:t>
            </a:r>
          </a:p>
          <a:p>
            <a:pPr marL="0" indent="0">
              <a:buNone/>
            </a:pPr>
            <a:r>
              <a:rPr lang="en-US" sz="4300" b="1" dirty="0"/>
              <a:t>	</a:t>
            </a:r>
            <a:r>
              <a:rPr lang="en-US" sz="4300" b="1" dirty="0" smtClean="0"/>
              <a:t>-Russian Far East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124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45472"/>
            <a:ext cx="9692640" cy="995131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Northern European Plain</a:t>
            </a:r>
            <a:endParaRPr lang="en-U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084" y="1240488"/>
            <a:ext cx="6166716" cy="544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136" y="0"/>
            <a:ext cx="9692640" cy="101591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Northern European Plain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015913"/>
            <a:ext cx="8595360" cy="54552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-Stretches from the Western border of Russia and the Republics to the Ural Mountains</a:t>
            </a:r>
          </a:p>
          <a:p>
            <a:pPr marL="0" indent="0">
              <a:buNone/>
            </a:pPr>
            <a:r>
              <a:rPr lang="en-US" sz="3600" b="1" dirty="0" smtClean="0"/>
              <a:t>-Contains </a:t>
            </a:r>
            <a:r>
              <a:rPr lang="en-US" sz="3600" b="1" u="sng" dirty="0" err="1" smtClean="0"/>
              <a:t>chernozem</a:t>
            </a:r>
            <a:r>
              <a:rPr lang="en-US" sz="3600" b="1" dirty="0" smtClean="0"/>
              <a:t>, the world’s most fertile soil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945" y="4055916"/>
            <a:ext cx="2680855" cy="2680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953" y="4049449"/>
            <a:ext cx="4871279" cy="268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8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93518"/>
            <a:ext cx="9692640" cy="91200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Northern European Plain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153392"/>
            <a:ext cx="8595360" cy="5403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-Nearly 75% of the 290 million people living in Russia and the Republics live </a:t>
            </a:r>
            <a:r>
              <a:rPr lang="en-US" sz="3200" b="1"/>
              <a:t>in </a:t>
            </a:r>
            <a:r>
              <a:rPr lang="en-US" sz="3200" b="1" smtClean="0"/>
              <a:t>this </a:t>
            </a:r>
            <a:r>
              <a:rPr lang="en-US" sz="3200" b="1" dirty="0"/>
              <a:t>region</a:t>
            </a:r>
          </a:p>
          <a:p>
            <a:pPr marL="0" indent="0">
              <a:buNone/>
            </a:pPr>
            <a:r>
              <a:rPr lang="en-US" sz="3200" b="1" dirty="0"/>
              <a:t>-Three of the largest cities of Russia and the Republics are located in this region:</a:t>
            </a:r>
          </a:p>
          <a:p>
            <a:pPr marL="0" indent="0">
              <a:buNone/>
            </a:pPr>
            <a:r>
              <a:rPr lang="en-US" sz="3200" b="1" dirty="0"/>
              <a:t>	-Moscow</a:t>
            </a:r>
          </a:p>
          <a:p>
            <a:pPr marL="0" indent="0">
              <a:buNone/>
            </a:pPr>
            <a:r>
              <a:rPr lang="en-US" sz="3200" b="1" dirty="0"/>
              <a:t>	-St. Petersburg</a:t>
            </a:r>
          </a:p>
          <a:p>
            <a:pPr marL="0" indent="0">
              <a:buNone/>
            </a:pPr>
            <a:r>
              <a:rPr lang="en-US" sz="3200" b="1" dirty="0"/>
              <a:t>	-Kiev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1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1078258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West Siberian Plain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61" y="1168112"/>
            <a:ext cx="9275618" cy="544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1150995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West Siberian Plain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298864"/>
            <a:ext cx="8595360" cy="53617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/>
              <a:t>-Located between the </a:t>
            </a:r>
            <a:r>
              <a:rPr lang="en-US" sz="4000" b="1" u="sng" dirty="0" smtClean="0"/>
              <a:t>Ural Mountains</a:t>
            </a:r>
            <a:r>
              <a:rPr lang="en-US" sz="4000" b="1" dirty="0" smtClean="0"/>
              <a:t> and </a:t>
            </a:r>
            <a:r>
              <a:rPr lang="en-US" sz="4000" b="1" dirty="0" err="1" smtClean="0"/>
              <a:t>Yenisey</a:t>
            </a:r>
            <a:r>
              <a:rPr lang="en-US" sz="4000" b="1" dirty="0" smtClean="0"/>
              <a:t> River</a:t>
            </a:r>
          </a:p>
          <a:p>
            <a:pPr marL="0" indent="0">
              <a:buNone/>
            </a:pPr>
            <a:r>
              <a:rPr lang="en-US" sz="4000" b="1" dirty="0" smtClean="0"/>
              <a:t>-Some consider the </a:t>
            </a:r>
            <a:r>
              <a:rPr lang="en-US" sz="4000" b="1" u="sng" dirty="0" smtClean="0"/>
              <a:t>Ural Mountains</a:t>
            </a:r>
            <a:r>
              <a:rPr lang="en-US" sz="4000" b="1" dirty="0" smtClean="0"/>
              <a:t> to be the dividing line between Europe and Asia</a:t>
            </a:r>
          </a:p>
          <a:p>
            <a:pPr marL="0" indent="0">
              <a:buNone/>
            </a:pPr>
            <a:r>
              <a:rPr lang="en-US" sz="4000" b="1" dirty="0" smtClean="0"/>
              <a:t>-Others consider Europe and Asia to be a single continent called </a:t>
            </a:r>
            <a:r>
              <a:rPr lang="en-US" sz="4000" b="1" u="sng" dirty="0" smtClean="0"/>
              <a:t>Eurasia</a:t>
            </a:r>
          </a:p>
        </p:txBody>
      </p:sp>
    </p:spTree>
    <p:extLst>
      <p:ext uri="{BB962C8B-B14F-4D97-AF65-F5344CB8AC3E}">
        <p14:creationId xmlns:p14="http://schemas.microsoft.com/office/powerpoint/2010/main" val="397476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413</TotalTime>
  <Words>358</Words>
  <Application>Microsoft Office PowerPoint</Application>
  <PresentationFormat>Widescreen</PresentationFormat>
  <Paragraphs>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Schoolbook</vt:lpstr>
      <vt:lpstr>Wingdings 2</vt:lpstr>
      <vt:lpstr>View</vt:lpstr>
      <vt:lpstr>Physical Geography of Russia</vt:lpstr>
      <vt:lpstr>PowerPoint Presentation</vt:lpstr>
      <vt:lpstr>PowerPoint Presentation</vt:lpstr>
      <vt:lpstr>PowerPoint Presentation</vt:lpstr>
      <vt:lpstr>Northern European Plain</vt:lpstr>
      <vt:lpstr>Northern European Plain</vt:lpstr>
      <vt:lpstr>Northern European Plain</vt:lpstr>
      <vt:lpstr>West Siberian Plain</vt:lpstr>
      <vt:lpstr>West Siberian Plain</vt:lpstr>
      <vt:lpstr>Central Siberian Plateau</vt:lpstr>
      <vt:lpstr>Central Siberian Plateau</vt:lpstr>
      <vt:lpstr>Central Siberian Plateau</vt:lpstr>
      <vt:lpstr>Russian Far East</vt:lpstr>
      <vt:lpstr>Russian Far East</vt:lpstr>
      <vt:lpstr>Additional Regions</vt:lpstr>
      <vt:lpstr>Lakes of Russia and the Republics</vt:lpstr>
      <vt:lpstr>PowerPoint Presentation</vt:lpstr>
      <vt:lpstr>Natural Resources of Russia and the Republics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Geography of Russia</dc:title>
  <dc:creator>Mary Westney Allen</dc:creator>
  <cp:lastModifiedBy>Allen, Mary</cp:lastModifiedBy>
  <cp:revision>13</cp:revision>
  <cp:lastPrinted>2014-12-03T13:58:30Z</cp:lastPrinted>
  <dcterms:created xsi:type="dcterms:W3CDTF">2014-12-03T10:19:24Z</dcterms:created>
  <dcterms:modified xsi:type="dcterms:W3CDTF">2015-12-02T17:31:15Z</dcterms:modified>
</cp:coreProperties>
</file>